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58" r:id="rId3"/>
    <p:sldId id="259" r:id="rId4"/>
    <p:sldId id="257"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ableStyles" Target="tableStyle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theme" Target="theme/theme1.xml" /><Relationship Id="rId5" Type="http://schemas.openxmlformats.org/officeDocument/2006/relationships/slide" Target="slides/slide4.xml" /><Relationship Id="rId10"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GB"/>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7/26/2022</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7/26/2022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GB"/>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7/26/2022</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7/26/2022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7/26/2022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7/26/2022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7/26/2022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GB"/>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7/26/2022</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7/26/2022</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7/26/2022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7/26/2022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7/26/2022</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hyperlink" Target="https://en.m.wikipedia.org/wiki/Edward_Albee" TargetMode="Externa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hyperlink" Target="https://en.m.wikipedia.org/wiki/Pun" TargetMode="External" /><Relationship Id="rId7" Type="http://schemas.openxmlformats.org/officeDocument/2006/relationships/hyperlink" Target="https://en.m.wikipedia.org/wiki/Virginia_Woolf" TargetMode="External" /><Relationship Id="rId2" Type="http://schemas.openxmlformats.org/officeDocument/2006/relationships/hyperlink" Target="https://en.m.wikipedia.org/wiki/Intermission" TargetMode="External" /><Relationship Id="rId1" Type="http://schemas.openxmlformats.org/officeDocument/2006/relationships/slideLayout" Target="../slideLayouts/slideLayout2.xml" /><Relationship Id="rId6" Type="http://schemas.openxmlformats.org/officeDocument/2006/relationships/hyperlink" Target="https://en.m.wikipedia.org/wiki/Three_Little_Pigs_(film)" TargetMode="External" /><Relationship Id="rId5" Type="http://schemas.openxmlformats.org/officeDocument/2006/relationships/hyperlink" Target="https://en.m.wikipedia.org/wiki/Walt_Disney" TargetMode="External" /><Relationship Id="rId4" Type="http://schemas.openxmlformats.org/officeDocument/2006/relationships/hyperlink" Target="https://en.m.wikipedia.org/wiki/Who%27s_Afraid_of_the_Big_Bad_Wolf%3F" TargetMode="Externa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8" Type="http://schemas.openxmlformats.org/officeDocument/2006/relationships/hyperlink" Target="https://en.m.wikipedia.org/wiki/Who%27s_Afraid_of_Virginia_Woolf%3F#cite_note-4" TargetMode="External" /><Relationship Id="rId3" Type="http://schemas.openxmlformats.org/officeDocument/2006/relationships/hyperlink" Target="https://en.m.wikipedia.org/wiki/Who%27s_Afraid_of_Virginia_Woolf%3F#cite_note-2" TargetMode="External" /><Relationship Id="rId7" Type="http://schemas.openxmlformats.org/officeDocument/2006/relationships/hyperlink" Target="https://en.m.wikipedia.org/wiki/The_Birth_of_Tragedy" TargetMode="External" /><Relationship Id="rId2" Type="http://schemas.openxmlformats.org/officeDocument/2006/relationships/hyperlink" Target="https://en.m.wikipedia.org/w/index.php?title=Who%27s_Afraid_of_Virginia_Woolf%3F&amp;action=edit&amp;section=6" TargetMode="External" /><Relationship Id="rId1" Type="http://schemas.openxmlformats.org/officeDocument/2006/relationships/slideLayout" Target="../slideLayouts/slideLayout2.xml" /><Relationship Id="rId6" Type="http://schemas.openxmlformats.org/officeDocument/2006/relationships/hyperlink" Target="https://en.m.wikipedia.org/wiki/Apollonian_and_Dionysian" TargetMode="External" /><Relationship Id="rId5" Type="http://schemas.openxmlformats.org/officeDocument/2006/relationships/hyperlink" Target="https://en.m.wikipedia.org/wiki/Friedrich_Nietzsche" TargetMode="External" /><Relationship Id="rId4" Type="http://schemas.openxmlformats.org/officeDocument/2006/relationships/hyperlink" Target="https://en.m.wikipedia.org/wiki/Who%27s_Afraid_of_Virginia_Woolf%3F#cite_note-3" TargetMode="External" /><Relationship Id="rId9" Type="http://schemas.openxmlformats.org/officeDocument/2006/relationships/hyperlink" Target="https://en.m.wikipedia.org/wiki/Who%27s_Afraid_of_Virginia_Woolf%3F#cite_note-5" TargetMode="External" /></Relationships>
</file>

<file path=ppt/slides/_rels/slide6.xml.rels><?xml version="1.0" encoding="UTF-8" standalone="yes"?>
<Relationships xmlns="http://schemas.openxmlformats.org/package/2006/relationships"><Relationship Id="rId2" Type="http://schemas.openxmlformats.org/officeDocument/2006/relationships/hyperlink" Target="https://en.m.wikipedia.org/wiki/Who%27s_Afraid_of_Virginia_Woolf%3F#cite_note-6" TargetMode="Externa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8FF35-BBA8-6148-8A73-A963E49909B1}"/>
              </a:ext>
            </a:extLst>
          </p:cNvPr>
          <p:cNvSpPr>
            <a:spLocks noGrp="1"/>
          </p:cNvSpPr>
          <p:nvPr>
            <p:ph type="ctrTitle"/>
          </p:nvPr>
        </p:nvSpPr>
        <p:spPr/>
        <p:txBody>
          <a:bodyPr/>
          <a:lstStyle/>
          <a:p>
            <a:r>
              <a:rPr lang="en-GB"/>
              <a:t>Who is Afraid of Virginia woolf: Title</a:t>
            </a:r>
            <a:endParaRPr lang="en-US"/>
          </a:p>
        </p:txBody>
      </p:sp>
      <p:sp>
        <p:nvSpPr>
          <p:cNvPr id="3" name="Subtitle 2">
            <a:extLst>
              <a:ext uri="{FF2B5EF4-FFF2-40B4-BE49-F238E27FC236}">
                <a16:creationId xmlns:a16="http://schemas.microsoft.com/office/drawing/2014/main" id="{5472B5A6-71F6-7A46-B210-DAB4227ADAE7}"/>
              </a:ext>
            </a:extLst>
          </p:cNvPr>
          <p:cNvSpPr>
            <a:spLocks noGrp="1"/>
          </p:cNvSpPr>
          <p:nvPr>
            <p:ph type="subTitle" idx="1"/>
          </p:nvPr>
        </p:nvSpPr>
        <p:spPr>
          <a:xfrm>
            <a:off x="1240631" y="4682063"/>
            <a:ext cx="9070848" cy="457201"/>
          </a:xfrm>
        </p:spPr>
        <p:txBody>
          <a:bodyPr>
            <a:normAutofit fontScale="92500" lnSpcReduction="20000"/>
          </a:bodyPr>
          <a:lstStyle/>
          <a:p>
            <a:r>
              <a:rPr lang="en-GB"/>
              <a:t>MA IV SEM PAPER XIV</a:t>
            </a:r>
          </a:p>
          <a:p>
            <a:r>
              <a:rPr lang="en-GB"/>
              <a:t> DEPARTMENT OF ENGLISH GOVT COLLEGE PAONTA SAHIB </a:t>
            </a:r>
            <a:endParaRPr lang="en-US"/>
          </a:p>
        </p:txBody>
      </p:sp>
    </p:spTree>
    <p:extLst>
      <p:ext uri="{BB962C8B-B14F-4D97-AF65-F5344CB8AC3E}">
        <p14:creationId xmlns:p14="http://schemas.microsoft.com/office/powerpoint/2010/main" val="4222018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72FF2-D207-7D4F-85D1-C1D92446FAC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07A8C01-F6F0-0647-97AC-4BCB6E79B3D5}"/>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C1B628EB-C73A-1E42-B9BD-3279EF9BF476}"/>
              </a:ext>
            </a:extLst>
          </p:cNvPr>
          <p:cNvSpPr txBox="1"/>
          <p:nvPr/>
        </p:nvSpPr>
        <p:spPr>
          <a:xfrm>
            <a:off x="3046512" y="2551837"/>
            <a:ext cx="6098976" cy="1754326"/>
          </a:xfrm>
          <a:prstGeom prst="rect">
            <a:avLst/>
          </a:prstGeom>
          <a:noFill/>
        </p:spPr>
        <p:txBody>
          <a:bodyPr wrap="square">
            <a:spAutoFit/>
          </a:bodyPr>
          <a:lstStyle/>
          <a:p>
            <a:r>
              <a:rPr lang="en-GB" b="1" i="1">
                <a:solidFill>
                  <a:srgbClr val="202122"/>
                </a:solidFill>
                <a:effectLst/>
                <a:latin typeface="inherit"/>
              </a:rPr>
              <a:t>Who's Afraid of Virginia Woolf?</a:t>
            </a:r>
            <a:r>
              <a:rPr lang="en-GB" b="0" i="0">
                <a:solidFill>
                  <a:srgbClr val="202122"/>
                </a:solidFill>
                <a:effectLst/>
                <a:latin typeface="-apple-system"/>
              </a:rPr>
              <a:t> is a play by </a:t>
            </a:r>
            <a:r>
              <a:rPr lang="en-GB" b="0" i="0" u="none" strike="noStrike">
                <a:solidFill>
                  <a:srgbClr val="6B4BA1"/>
                </a:solidFill>
                <a:effectLst/>
                <a:latin typeface="-apple-system"/>
                <a:hlinkClick r:id="rId2" tooltip="Edward Albee"/>
              </a:rPr>
              <a:t>Edward Albee</a:t>
            </a:r>
            <a:r>
              <a:rPr lang="en-GB" b="0" i="0">
                <a:solidFill>
                  <a:srgbClr val="202122"/>
                </a:solidFill>
                <a:effectLst/>
                <a:latin typeface="-apple-system"/>
              </a:rPr>
              <a:t> first staged in October 1962. It examines the complexities of the marriage of a middle-aged couple, Martha and George. Late one evening, after a university faculty party, they receive an unwitting younger couple, Nick and Honey, as guests, and draw them into their bitter and frustrated relationship.</a:t>
            </a:r>
            <a:endParaRPr lang="en-US"/>
          </a:p>
        </p:txBody>
      </p:sp>
    </p:spTree>
    <p:extLst>
      <p:ext uri="{BB962C8B-B14F-4D97-AF65-F5344CB8AC3E}">
        <p14:creationId xmlns:p14="http://schemas.microsoft.com/office/powerpoint/2010/main" val="41633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0ECC1-8499-F541-B9DC-FB5B01B9180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0CF26C-5E36-B244-99FD-9B190E8BC03B}"/>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F291BF94-76DC-EF4C-8898-6E860119563F}"/>
              </a:ext>
            </a:extLst>
          </p:cNvPr>
          <p:cNvSpPr txBox="1"/>
          <p:nvPr/>
        </p:nvSpPr>
        <p:spPr>
          <a:xfrm>
            <a:off x="3046512" y="2413337"/>
            <a:ext cx="6098976" cy="2031325"/>
          </a:xfrm>
          <a:prstGeom prst="rect">
            <a:avLst/>
          </a:prstGeom>
          <a:noFill/>
        </p:spPr>
        <p:txBody>
          <a:bodyPr wrap="square">
            <a:spAutoFit/>
          </a:bodyPr>
          <a:lstStyle/>
          <a:p>
            <a:r>
              <a:rPr lang="en-GB" b="0" i="0">
                <a:solidFill>
                  <a:srgbClr val="202122"/>
                </a:solidFill>
                <a:effectLst/>
                <a:latin typeface="-apple-system"/>
              </a:rPr>
              <a:t>The play is in three acts, normally taking a little less than three hours to perform, with two 10-minute </a:t>
            </a:r>
            <a:r>
              <a:rPr lang="en-GB" b="0" i="0" u="none" strike="noStrike">
                <a:solidFill>
                  <a:srgbClr val="6B4BA1"/>
                </a:solidFill>
                <a:effectLst/>
                <a:latin typeface="-apple-system"/>
                <a:hlinkClick r:id="rId2" tooltip="Intermission"/>
              </a:rPr>
              <a:t>intermissions</a:t>
            </a:r>
            <a:r>
              <a:rPr lang="en-GB" b="0" i="0">
                <a:solidFill>
                  <a:srgbClr val="202122"/>
                </a:solidFill>
                <a:effectLst/>
                <a:latin typeface="-apple-system"/>
              </a:rPr>
              <a:t>. The title is a </a:t>
            </a:r>
            <a:r>
              <a:rPr lang="en-GB" b="0" i="0" u="none" strike="noStrike">
                <a:solidFill>
                  <a:srgbClr val="6B4BA1"/>
                </a:solidFill>
                <a:effectLst/>
                <a:latin typeface="-apple-system"/>
                <a:hlinkClick r:id="rId3" tooltip="Pun"/>
              </a:rPr>
              <a:t>pun</a:t>
            </a:r>
            <a:r>
              <a:rPr lang="en-GB" b="0" i="0">
                <a:solidFill>
                  <a:srgbClr val="202122"/>
                </a:solidFill>
                <a:effectLst/>
                <a:latin typeface="-apple-system"/>
              </a:rPr>
              <a:t>on the song "</a:t>
            </a:r>
            <a:r>
              <a:rPr lang="en-GB" b="0" i="0" u="none" strike="noStrike">
                <a:solidFill>
                  <a:srgbClr val="6B4BA1"/>
                </a:solidFill>
                <a:effectLst/>
                <a:latin typeface="-apple-system"/>
                <a:hlinkClick r:id="rId4" tooltip="Who's Afraid of the Big Bad Wolf?"/>
              </a:rPr>
              <a:t>Who's Afraid of the Big Bad Wolf?</a:t>
            </a:r>
            <a:r>
              <a:rPr lang="en-GB" b="0" i="0">
                <a:solidFill>
                  <a:srgbClr val="202122"/>
                </a:solidFill>
                <a:effectLst/>
                <a:latin typeface="-apple-system"/>
              </a:rPr>
              <a:t>" from </a:t>
            </a:r>
            <a:r>
              <a:rPr lang="en-GB" b="0" i="0" u="none" strike="noStrike">
                <a:solidFill>
                  <a:srgbClr val="6B4BA1"/>
                </a:solidFill>
                <a:effectLst/>
                <a:latin typeface="-apple-system"/>
                <a:hlinkClick r:id="rId5" tooltip="Walt Disney"/>
              </a:rPr>
              <a:t>Walt Disney</a:t>
            </a:r>
            <a:r>
              <a:rPr lang="en-GB" b="0" i="0">
                <a:solidFill>
                  <a:srgbClr val="202122"/>
                </a:solidFill>
                <a:effectLst/>
                <a:latin typeface="-apple-system"/>
              </a:rPr>
              <a:t>'s </a:t>
            </a:r>
            <a:r>
              <a:rPr lang="en-GB" b="0" i="1" u="none" strike="noStrike">
                <a:solidFill>
                  <a:srgbClr val="6B4BA1"/>
                </a:solidFill>
                <a:effectLst/>
                <a:latin typeface="inherit"/>
                <a:hlinkClick r:id="rId6" tooltip="Three Little Pigs (film)"/>
              </a:rPr>
              <a:t>Three Little Pigs</a:t>
            </a:r>
            <a:r>
              <a:rPr lang="en-GB" b="0" i="0">
                <a:solidFill>
                  <a:srgbClr val="202122"/>
                </a:solidFill>
                <a:effectLst/>
                <a:latin typeface="-apple-system"/>
              </a:rPr>
              <a:t>(1933), substituting the name of the celebrated English author </a:t>
            </a:r>
            <a:r>
              <a:rPr lang="en-GB" b="0" i="0" u="none" strike="noStrike">
                <a:solidFill>
                  <a:srgbClr val="6B4BA1"/>
                </a:solidFill>
                <a:effectLst/>
                <a:latin typeface="-apple-system"/>
                <a:hlinkClick r:id="rId7" tooltip="Virginia Woolf"/>
              </a:rPr>
              <a:t>Virginia Woolf</a:t>
            </a:r>
            <a:r>
              <a:rPr lang="en-GB" b="0" i="0">
                <a:solidFill>
                  <a:srgbClr val="202122"/>
                </a:solidFill>
                <a:effectLst/>
                <a:latin typeface="-apple-system"/>
              </a:rPr>
              <a:t>. Martha and George repeatedly sing this version of the song throughout the play</a:t>
            </a:r>
            <a:endParaRPr lang="en-US"/>
          </a:p>
        </p:txBody>
      </p:sp>
    </p:spTree>
    <p:extLst>
      <p:ext uri="{BB962C8B-B14F-4D97-AF65-F5344CB8AC3E}">
        <p14:creationId xmlns:p14="http://schemas.microsoft.com/office/powerpoint/2010/main" val="2243187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92636-C6DF-514E-9625-1D5E509FF08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91D2B9-B7F0-3B48-86BE-C39F03B498BF}"/>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D387EDFD-819B-5647-9AA3-C59D6A54A7AD}"/>
              </a:ext>
            </a:extLst>
          </p:cNvPr>
          <p:cNvSpPr txBox="1"/>
          <p:nvPr/>
        </p:nvSpPr>
        <p:spPr>
          <a:xfrm>
            <a:off x="3046512" y="2413337"/>
            <a:ext cx="6098976" cy="2031325"/>
          </a:xfrm>
          <a:prstGeom prst="rect">
            <a:avLst/>
          </a:prstGeom>
          <a:noFill/>
        </p:spPr>
        <p:txBody>
          <a:bodyPr wrap="square">
            <a:spAutoFit/>
          </a:bodyPr>
          <a:lstStyle/>
          <a:p>
            <a:pPr algn="l"/>
            <a:r>
              <a:rPr lang="en-GB" b="0" i="0">
                <a:solidFill>
                  <a:srgbClr val="DADCE0"/>
                </a:solidFill>
                <a:effectLst/>
                <a:latin typeface="Google-Sans"/>
              </a:rPr>
              <a:t>In English</a:t>
            </a:r>
            <a:endParaRPr lang="en-GB" b="0" i="0">
              <a:solidFill>
                <a:srgbClr val="DADCE0"/>
              </a:solidFill>
              <a:effectLst/>
              <a:latin typeface="Roboto"/>
            </a:endParaRPr>
          </a:p>
          <a:p>
            <a:r>
              <a:rPr lang="en-GB" b="0" i="0">
                <a:solidFill>
                  <a:srgbClr val="4D5156"/>
                </a:solidFill>
                <a:effectLst/>
                <a:latin typeface="Roboto"/>
              </a:rPr>
              <a:t>The title is </a:t>
            </a:r>
            <a:r>
              <a:rPr lang="en-GB" b="1" i="0">
                <a:solidFill>
                  <a:srgbClr val="4D5156"/>
                </a:solidFill>
                <a:effectLst/>
                <a:latin typeface="Roboto"/>
              </a:rPr>
              <a:t>a pun on the song "Who's Afraid of the Big Bad Wolf?" from Walt Disney's Three Little Pigs (1933), substituting the name of the celebrated English author Virginia Woolf</a:t>
            </a:r>
            <a:r>
              <a:rPr lang="en-GB" b="0" i="0">
                <a:solidFill>
                  <a:srgbClr val="4D5156"/>
                </a:solidFill>
                <a:effectLst/>
                <a:latin typeface="Roboto"/>
              </a:rPr>
              <a:t>. Martha and George repeatedly sing this version of the song throughout the play</a:t>
            </a:r>
            <a:endParaRPr lang="en-US"/>
          </a:p>
        </p:txBody>
      </p:sp>
    </p:spTree>
    <p:extLst>
      <p:ext uri="{BB962C8B-B14F-4D97-AF65-F5344CB8AC3E}">
        <p14:creationId xmlns:p14="http://schemas.microsoft.com/office/powerpoint/2010/main" val="2239448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FDB9A-0EE2-EF48-9F19-2C1506E2EA7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3DE937F-0084-5444-BE1E-92E689634E55}"/>
              </a:ext>
            </a:extLst>
          </p:cNvPr>
          <p:cNvSpPr>
            <a:spLocks noGrp="1"/>
          </p:cNvSpPr>
          <p:nvPr>
            <p:ph idx="1"/>
          </p:nvPr>
        </p:nvSpPr>
        <p:spPr/>
        <p:txBody>
          <a:bodyPr/>
          <a:lstStyle/>
          <a:p>
            <a:pPr fontAlgn="base"/>
            <a:r>
              <a:rPr lang="en-GB" b="1" i="0">
                <a:solidFill>
                  <a:srgbClr val="202122"/>
                </a:solidFill>
                <a:effectLst/>
                <a:latin typeface="inherit"/>
              </a:rPr>
              <a:t>Reality and illusion</a:t>
            </a:r>
            <a:r>
              <a:rPr lang="en-GB" b="1" i="0" u="none" strike="noStrike">
                <a:solidFill>
                  <a:srgbClr val="202122"/>
                </a:solidFill>
                <a:effectLst/>
                <a:latin typeface="inherit"/>
                <a:hlinkClick r:id="rId2" tooltip="Edit section: Reality and illusion"/>
              </a:rPr>
              <a:t>Edit</a:t>
            </a:r>
            <a:endParaRPr lang="en-GB" b="1" i="0">
              <a:solidFill>
                <a:srgbClr val="202122"/>
              </a:solidFill>
              <a:effectLst/>
              <a:latin typeface="-apple-system"/>
            </a:endParaRPr>
          </a:p>
          <a:p>
            <a:pPr fontAlgn="base"/>
            <a:r>
              <a:rPr lang="en-GB" b="0" i="0">
                <a:solidFill>
                  <a:srgbClr val="202122"/>
                </a:solidFill>
                <a:effectLst/>
                <a:latin typeface="-apple-system"/>
              </a:rPr>
              <a:t>Albee has said that the title of the play "means who’s afraid of the big bad wolf … who’s afraid of living life without false illusions."</a:t>
            </a:r>
            <a:r>
              <a:rPr lang="en-GB" b="0" i="0" u="none" strike="noStrike" baseline="30000">
                <a:solidFill>
                  <a:srgbClr val="6B4BA1"/>
                </a:solidFill>
                <a:effectLst/>
                <a:latin typeface="inherit"/>
                <a:hlinkClick r:id="rId3"/>
              </a:rPr>
              <a:t>[2]</a:t>
            </a:r>
            <a:r>
              <a:rPr lang="en-GB" b="0" i="0" u="none" strike="noStrike" baseline="30000">
                <a:solidFill>
                  <a:srgbClr val="6B4BA1"/>
                </a:solidFill>
                <a:effectLst/>
                <a:latin typeface="inherit"/>
                <a:hlinkClick r:id="rId4"/>
              </a:rPr>
              <a:t>[3]</a:t>
            </a:r>
            <a:r>
              <a:rPr lang="en-GB" b="0" i="0">
                <a:solidFill>
                  <a:srgbClr val="202122"/>
                </a:solidFill>
                <a:effectLst/>
                <a:latin typeface="-apple-system"/>
              </a:rPr>
              <a:t> Albee’s interest in the theme of reality versus illusion is expressed in a number of his plays. In discussing </a:t>
            </a:r>
            <a:r>
              <a:rPr lang="en-GB" b="0" i="1">
                <a:solidFill>
                  <a:srgbClr val="202122"/>
                </a:solidFill>
                <a:effectLst/>
                <a:latin typeface="inherit"/>
              </a:rPr>
              <a:t>Who’s Afraid of Virginia Woolf?</a:t>
            </a:r>
            <a:r>
              <a:rPr lang="en-GB" b="0" i="0">
                <a:solidFill>
                  <a:srgbClr val="202122"/>
                </a:solidFill>
                <a:effectLst/>
                <a:latin typeface="-apple-system"/>
              </a:rPr>
              <a:t> he cites </a:t>
            </a:r>
            <a:r>
              <a:rPr lang="en-GB" b="0" i="0" u="none" strike="noStrike">
                <a:solidFill>
                  <a:srgbClr val="6B4BA1"/>
                </a:solidFill>
                <a:effectLst/>
                <a:latin typeface="inherit"/>
                <a:hlinkClick r:id="rId5" tooltip="Friedrich Nietzsche"/>
              </a:rPr>
              <a:t>Nietzsche’s</a:t>
            </a:r>
            <a:r>
              <a:rPr lang="en-GB" b="0" i="0">
                <a:solidFill>
                  <a:srgbClr val="202122"/>
                </a:solidFill>
                <a:effectLst/>
                <a:latin typeface="-apple-system"/>
              </a:rPr>
              <a:t>interpretation of the </a:t>
            </a:r>
            <a:r>
              <a:rPr lang="en-GB" b="0" i="0" u="none" strike="noStrike">
                <a:solidFill>
                  <a:srgbClr val="6B4BA1"/>
                </a:solidFill>
                <a:effectLst/>
                <a:latin typeface="inherit"/>
                <a:hlinkClick r:id="rId6" tooltip="Apollonian and Dionysian"/>
              </a:rPr>
              <a:t>Apollonian/Dionysian</a:t>
            </a:r>
            <a:r>
              <a:rPr lang="en-GB" b="0" i="0">
                <a:solidFill>
                  <a:srgbClr val="202122"/>
                </a:solidFill>
                <a:effectLst/>
                <a:latin typeface="-apple-system"/>
              </a:rPr>
              <a:t>dichotomy of ancient Greek drama, as described in </a:t>
            </a:r>
            <a:r>
              <a:rPr lang="en-GB" b="0" i="1" u="none" strike="noStrike">
                <a:solidFill>
                  <a:srgbClr val="6B4BA1"/>
                </a:solidFill>
                <a:effectLst/>
                <a:latin typeface="inherit"/>
                <a:hlinkClick r:id="rId7" tooltip="The Birth of Tragedy"/>
              </a:rPr>
              <a:t>The Birth of Tragedy</a:t>
            </a:r>
            <a:r>
              <a:rPr lang="en-GB" b="0" i="0">
                <a:solidFill>
                  <a:srgbClr val="202122"/>
                </a:solidFill>
                <a:effectLst/>
                <a:latin typeface="-apple-system"/>
              </a:rPr>
              <a:t>. Albee says, "There was a time when people believed in deities. And then revolutions came—industrial, French, Freudian, Marxist. God and absolutes vanished. Individuals find this very difficult and uncomfortable. All they have left is fantasy or the examination of the self."</a:t>
            </a:r>
            <a:r>
              <a:rPr lang="en-GB" b="0" i="0" u="none" strike="noStrike" baseline="30000">
                <a:solidFill>
                  <a:srgbClr val="6B4BA1"/>
                </a:solidFill>
                <a:effectLst/>
                <a:latin typeface="inherit"/>
                <a:hlinkClick r:id="rId8"/>
              </a:rPr>
              <a:t>[4]</a:t>
            </a:r>
            <a:r>
              <a:rPr lang="en-GB" b="0" i="0">
                <a:solidFill>
                  <a:srgbClr val="202122"/>
                </a:solidFill>
                <a:effectLst/>
                <a:latin typeface="-apple-system"/>
              </a:rPr>
              <a:t>According to Lawrence Kingsley, Albee’s characters create illusions to help them evade feelings of their own inadequacy—as "George and Martha have evaded the ugliness of their marriage by taking refuge in illusion.” The play demonstrates "how his characters must rid themselves of falsehood and return to the world in which they must live."</a:t>
            </a:r>
            <a:r>
              <a:rPr lang="en-GB" b="0" i="0" u="none" strike="noStrike" baseline="30000">
                <a:solidFill>
                  <a:srgbClr val="6B4BA1"/>
                </a:solidFill>
                <a:effectLst/>
                <a:latin typeface="inherit"/>
                <a:hlinkClick r:id="rId9"/>
              </a:rPr>
              <a:t>[5]</a:t>
            </a:r>
            <a:endParaRPr lang="en-GB" b="0" i="0">
              <a:solidFill>
                <a:srgbClr val="202122"/>
              </a:solidFill>
              <a:effectLst/>
              <a:latin typeface="-apple-system"/>
            </a:endParaRPr>
          </a:p>
        </p:txBody>
      </p:sp>
    </p:spTree>
    <p:extLst>
      <p:ext uri="{BB962C8B-B14F-4D97-AF65-F5344CB8AC3E}">
        <p14:creationId xmlns:p14="http://schemas.microsoft.com/office/powerpoint/2010/main" val="2415726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00834-0D41-3E46-93A3-DB16E06D746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F5557F8-8CDD-004B-BCA0-F4A98AFD57C7}"/>
              </a:ext>
            </a:extLst>
          </p:cNvPr>
          <p:cNvSpPr>
            <a:spLocks noGrp="1"/>
          </p:cNvSpPr>
          <p:nvPr>
            <p:ph idx="1"/>
          </p:nvPr>
        </p:nvSpPr>
        <p:spPr/>
        <p:txBody>
          <a:bodyPr/>
          <a:lstStyle/>
          <a:p>
            <a:r>
              <a:rPr lang="en-GB" b="0" i="0">
                <a:solidFill>
                  <a:srgbClr val="202122"/>
                </a:solidFill>
                <a:effectLst/>
                <a:latin typeface="-apple-system"/>
              </a:rPr>
              <a:t>The distinction between truth and illusion is at times deliberately unclear. The existence of the child, the "murder" by George of his parents, or Honey’s "pregnancy" may be illusions, but they still have a reality to the characters. Illusions may be exorcised in the play, but no truth or apparent reality is supplied in its place. "All truth", George says, "[becomes] relative".</a:t>
            </a:r>
            <a:r>
              <a:rPr lang="en-GB" b="0" i="0" u="none" strike="noStrike" baseline="30000">
                <a:solidFill>
                  <a:srgbClr val="6B4BA1"/>
                </a:solidFill>
                <a:effectLst/>
                <a:latin typeface="inherit"/>
                <a:hlinkClick r:id="rId2"/>
              </a:rPr>
              <a:t>[6]</a:t>
            </a:r>
            <a:endParaRPr lang="en-US"/>
          </a:p>
        </p:txBody>
      </p:sp>
    </p:spTree>
    <p:extLst>
      <p:ext uri="{BB962C8B-B14F-4D97-AF65-F5344CB8AC3E}">
        <p14:creationId xmlns:p14="http://schemas.microsoft.com/office/powerpoint/2010/main" val="518378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48C2E-806B-F246-8F06-1F2524BBB46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F379EF2-9A21-0547-9475-38574ED7F9A8}"/>
              </a:ext>
            </a:extLst>
          </p:cNvPr>
          <p:cNvSpPr>
            <a:spLocks noGrp="1"/>
          </p:cNvSpPr>
          <p:nvPr>
            <p:ph idx="1"/>
          </p:nvPr>
        </p:nvSpPr>
        <p:spPr/>
        <p:txBody>
          <a:bodyPr/>
          <a:lstStyle/>
          <a:p>
            <a:endParaRPr lang="en-GB"/>
          </a:p>
          <a:p>
            <a:endParaRPr lang="en-GB"/>
          </a:p>
          <a:p>
            <a:endParaRPr lang="en-GB"/>
          </a:p>
          <a:p>
            <a:r>
              <a:rPr lang="en-GB" sz="5400"/>
              <a:t>         Thank You </a:t>
            </a:r>
            <a:endParaRPr lang="en-US" sz="5400"/>
          </a:p>
        </p:txBody>
      </p:sp>
    </p:spTree>
    <p:extLst>
      <p:ext uri="{BB962C8B-B14F-4D97-AF65-F5344CB8AC3E}">
        <p14:creationId xmlns:p14="http://schemas.microsoft.com/office/powerpoint/2010/main" val="28224508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7</Slides>
  <Notes>0</Notes>
  <HiddenSlides>0</HiddenSlide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Savon</vt:lpstr>
      <vt:lpstr>Who is Afraid of Virginia woolf: Title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is Afraid of Virginia woolf: Title</dc:title>
  <dc:creator>Unknown User</dc:creator>
  <cp:lastModifiedBy>Unknown User</cp:lastModifiedBy>
  <cp:revision>1</cp:revision>
  <dcterms:created xsi:type="dcterms:W3CDTF">2022-07-25T19:37:53Z</dcterms:created>
  <dcterms:modified xsi:type="dcterms:W3CDTF">2022-07-25T19:43:24Z</dcterms:modified>
</cp:coreProperties>
</file>